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0" r:id="rId2"/>
    <p:sldId id="275" r:id="rId3"/>
    <p:sldId id="256" r:id="rId4"/>
    <p:sldId id="257" r:id="rId5"/>
    <p:sldId id="258" r:id="rId6"/>
    <p:sldId id="259" r:id="rId7"/>
    <p:sldId id="261" r:id="rId8"/>
    <p:sldId id="262" r:id="rId9"/>
    <p:sldId id="263" r:id="rId10"/>
    <p:sldId id="264" r:id="rId11"/>
    <p:sldId id="274" r:id="rId12"/>
  </p:sldIdLst>
  <p:sldSz cx="18288000" cy="10287000"/>
  <p:notesSz cx="6858000" cy="9144000"/>
  <p:embeddedFontLst>
    <p:embeddedFont>
      <p:font typeface="Lato" panose="020F0502020204030203" pitchFamily="34" charset="0"/>
      <p:regular r:id="rId13"/>
      <p:bold r:id="rId14"/>
      <p:italic r:id="rId15"/>
      <p:boldItalic r:id="rId16"/>
    </p:embeddedFont>
    <p:embeddedFont>
      <p:font typeface="Lato Bold" panose="020F0502020204030203"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1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56518">
            <a:off x="404840" y="5863"/>
            <a:ext cx="16640120" cy="10275274"/>
          </a:xfrm>
          <a:prstGeom prst="rect">
            <a:avLst/>
          </a:prstGeom>
        </p:spPr>
      </p:pic>
      <p:sp>
        <p:nvSpPr>
          <p:cNvPr id="3" name="TextBox 3"/>
          <p:cNvSpPr txBox="1"/>
          <p:nvPr/>
        </p:nvSpPr>
        <p:spPr>
          <a:xfrm>
            <a:off x="4774406" y="1758557"/>
            <a:ext cx="8739188" cy="1333378"/>
          </a:xfrm>
          <a:prstGeom prst="rect">
            <a:avLst/>
          </a:prstGeom>
        </p:spPr>
        <p:txBody>
          <a:bodyPr wrap="square" lIns="0" tIns="0" rIns="0" bIns="0" rtlCol="0" anchor="t">
            <a:spAutoFit/>
          </a:bodyPr>
          <a:lstStyle/>
          <a:p>
            <a:pPr marL="0" lvl="0" indent="0" algn="ctr">
              <a:lnSpc>
                <a:spcPts val="12480"/>
              </a:lnSpc>
            </a:pPr>
            <a:r>
              <a:rPr lang="en-US" sz="4800" b="1" dirty="0">
                <a:solidFill>
                  <a:srgbClr val="000000"/>
                </a:solidFill>
                <a:latin typeface="Lato Bold"/>
              </a:rPr>
              <a:t>Expense Tracker </a:t>
            </a:r>
          </a:p>
        </p:txBody>
      </p:sp>
      <p:pic>
        <p:nvPicPr>
          <p:cNvPr id="5" name="Picture 4">
            <a:extLst>
              <a:ext uri="{FF2B5EF4-FFF2-40B4-BE49-F238E27FC236}">
                <a16:creationId xmlns:a16="http://schemas.microsoft.com/office/drawing/2014/main" id="{EC8574DD-3796-9E9F-35C5-42B6B103052A}"/>
              </a:ext>
            </a:extLst>
          </p:cNvPr>
          <p:cNvPicPr>
            <a:picLocks noChangeAspect="1"/>
          </p:cNvPicPr>
          <p:nvPr/>
        </p:nvPicPr>
        <p:blipFill>
          <a:blip r:embed="rId3"/>
          <a:stretch>
            <a:fillRect/>
          </a:stretch>
        </p:blipFill>
        <p:spPr>
          <a:xfrm>
            <a:off x="4774406" y="4610100"/>
            <a:ext cx="9093994" cy="4892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TextBox 2"/>
          <p:cNvSpPr txBox="1"/>
          <p:nvPr/>
        </p:nvSpPr>
        <p:spPr>
          <a:xfrm>
            <a:off x="3668930" y="495300"/>
            <a:ext cx="10950140" cy="1095375"/>
          </a:xfrm>
          <a:prstGeom prst="rect">
            <a:avLst/>
          </a:prstGeom>
        </p:spPr>
        <p:txBody>
          <a:bodyPr lIns="0" tIns="0" rIns="0" bIns="0" rtlCol="0" anchor="t">
            <a:spAutoFit/>
          </a:bodyPr>
          <a:lstStyle/>
          <a:p>
            <a:pPr algn="ctr">
              <a:lnSpc>
                <a:spcPts val="8640"/>
              </a:lnSpc>
            </a:pPr>
            <a:r>
              <a:rPr lang="en-US" sz="7200" dirty="0">
                <a:solidFill>
                  <a:srgbClr val="000000"/>
                </a:solidFill>
                <a:latin typeface="Lato Bold"/>
              </a:rPr>
              <a:t>Conclusion</a:t>
            </a:r>
          </a:p>
        </p:txBody>
      </p:sp>
      <p:sp>
        <p:nvSpPr>
          <p:cNvPr id="8" name="TextBox 8"/>
          <p:cNvSpPr txBox="1"/>
          <p:nvPr/>
        </p:nvSpPr>
        <p:spPr>
          <a:xfrm>
            <a:off x="1528762" y="5114925"/>
            <a:ext cx="9220200" cy="3323987"/>
          </a:xfrm>
          <a:prstGeom prst="rect">
            <a:avLst/>
          </a:prstGeom>
        </p:spPr>
        <p:txBody>
          <a:bodyPr wrap="square" lIns="0" tIns="0" rIns="0" bIns="0" rtlCol="0" anchor="t">
            <a:spAutoFit/>
          </a:bodyPr>
          <a:lstStyle/>
          <a:p>
            <a:pPr algn="just"/>
            <a:r>
              <a:rPr lang="en-SG" sz="2400" dirty="0">
                <a:latin typeface="Times New Roman" panose="02020603050405020304" pitchFamily="18" charset="0"/>
                <a:cs typeface="Times New Roman" panose="02020603050405020304" pitchFamily="18" charset="0"/>
              </a:rPr>
              <a:t>The Expense Tracker project successfully manages personal finances with an accessible, secure, and user-friendly platform. It simplifies income and expense tracking, supports multi-user access, and ensures data security through local storage and encryption. The scalable architecture allows efficient handling of increasing user demands and data. While there are some limitations, such as reliance on local storage and lack of server-side processing, these are mitigated by its intuitive design and robust client-side validations. Future enhancements could include cloud storage integration and mobile app compatibility.</a:t>
            </a:r>
            <a:endParaRPr lang="en-US" sz="2400" dirty="0">
              <a:effectLst/>
              <a:latin typeface="Times New Roman" panose="02020603050405020304" pitchFamily="18" charset="0"/>
              <a:ea typeface="Lato" panose="020F0502020204030203"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7F3268BC-2034-5AF1-FEC1-ECD552F33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0" y="4038600"/>
            <a:ext cx="5753100" cy="575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562" t="24854" r="10562" b="9718"/>
          <a:stretch>
            <a:fillRect/>
          </a:stretch>
        </p:blipFill>
        <p:spPr>
          <a:xfrm>
            <a:off x="0" y="0"/>
            <a:ext cx="18288000" cy="10287000"/>
          </a:xfrm>
          <a:prstGeom prst="rect">
            <a:avLst/>
          </a:prstGeom>
        </p:spPr>
      </p:pic>
      <p:grpSp>
        <p:nvGrpSpPr>
          <p:cNvPr id="3" name="Group 3"/>
          <p:cNvGrpSpPr/>
          <p:nvPr/>
        </p:nvGrpSpPr>
        <p:grpSpPr>
          <a:xfrm>
            <a:off x="1959964" y="2285002"/>
            <a:ext cx="14368071" cy="5716996"/>
            <a:chOff x="0" y="0"/>
            <a:chExt cx="7380650" cy="2936730"/>
          </a:xfrm>
        </p:grpSpPr>
        <p:sp>
          <p:nvSpPr>
            <p:cNvPr id="4" name="Freeform 4"/>
            <p:cNvSpPr/>
            <p:nvPr/>
          </p:nvSpPr>
          <p:spPr>
            <a:xfrm>
              <a:off x="0" y="0"/>
              <a:ext cx="7380650" cy="2936730"/>
            </a:xfrm>
            <a:custGeom>
              <a:avLst/>
              <a:gdLst/>
              <a:ahLst/>
              <a:cxnLst/>
              <a:rect l="l" t="t" r="r" b="b"/>
              <a:pathLst>
                <a:path w="7380650" h="293673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p:spPr>
        </p:sp>
      </p:grpSp>
      <p:grpSp>
        <p:nvGrpSpPr>
          <p:cNvPr id="5" name="Group 5"/>
          <p:cNvGrpSpPr/>
          <p:nvPr/>
        </p:nvGrpSpPr>
        <p:grpSpPr>
          <a:xfrm>
            <a:off x="4487000" y="3723607"/>
            <a:ext cx="9314000" cy="2169639"/>
            <a:chOff x="0" y="-95250"/>
            <a:chExt cx="12418667" cy="2892852"/>
          </a:xfrm>
        </p:grpSpPr>
        <p:sp>
          <p:nvSpPr>
            <p:cNvPr id="6" name="TextBox 6"/>
            <p:cNvSpPr txBox="1"/>
            <p:nvPr/>
          </p:nvSpPr>
          <p:spPr>
            <a:xfrm>
              <a:off x="0" y="-95250"/>
              <a:ext cx="12418667" cy="2040890"/>
            </a:xfrm>
            <a:prstGeom prst="rect">
              <a:avLst/>
            </a:prstGeom>
          </p:spPr>
          <p:txBody>
            <a:bodyPr lIns="0" tIns="0" rIns="0" bIns="0" rtlCol="0" anchor="t">
              <a:spAutoFit/>
            </a:bodyPr>
            <a:lstStyle/>
            <a:p>
              <a:pPr algn="ctr">
                <a:lnSpc>
                  <a:spcPts val="12480"/>
                </a:lnSpc>
              </a:pPr>
              <a:r>
                <a:rPr lang="en-US" sz="9600">
                  <a:solidFill>
                    <a:srgbClr val="000000"/>
                  </a:solidFill>
                  <a:latin typeface="Lato Bold"/>
                </a:rPr>
                <a:t>Thank you!</a:t>
              </a:r>
            </a:p>
          </p:txBody>
        </p:sp>
        <p:sp>
          <p:nvSpPr>
            <p:cNvPr id="7" name="TextBox 7"/>
            <p:cNvSpPr txBox="1"/>
            <p:nvPr/>
          </p:nvSpPr>
          <p:spPr>
            <a:xfrm>
              <a:off x="0" y="2093050"/>
              <a:ext cx="12418667" cy="704552"/>
            </a:xfrm>
            <a:prstGeom prst="rect">
              <a:avLst/>
            </a:prstGeom>
          </p:spPr>
          <p:txBody>
            <a:bodyPr lIns="0" tIns="0" rIns="0" bIns="0" rtlCol="0" anchor="t">
              <a:spAutoFit/>
            </a:bodyPr>
            <a:lstStyle/>
            <a:p>
              <a:pPr algn="ctr">
                <a:lnSpc>
                  <a:spcPts val="4549"/>
                </a:lnSpc>
              </a:pPr>
              <a:endParaRPr lang="en-US" sz="3499" dirty="0">
                <a:solidFill>
                  <a:srgbClr val="000000"/>
                </a:solidFill>
                <a:latin typeface="Lat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a:extLst>
            <a:ext uri="{FF2B5EF4-FFF2-40B4-BE49-F238E27FC236}">
              <a16:creationId xmlns:a16="http://schemas.microsoft.com/office/drawing/2014/main" id="{D3F0EBC4-D40C-05A7-A427-09DEF6720DC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6E2886B-FE4F-113F-BA8C-7C6C8E9EE6FB}"/>
              </a:ext>
            </a:extLst>
          </p:cNvPr>
          <p:cNvPicPr>
            <a:picLocks noChangeAspect="1"/>
          </p:cNvPicPr>
          <p:nvPr/>
        </p:nvPicPr>
        <p:blipFill>
          <a:blip r:embed="rId2"/>
          <a:srcRect/>
          <a:stretch>
            <a:fillRect/>
          </a:stretch>
        </p:blipFill>
        <p:spPr>
          <a:xfrm rot="-867665">
            <a:off x="5420149" y="-8095610"/>
            <a:ext cx="18954352" cy="13469436"/>
          </a:xfrm>
          <a:prstGeom prst="rect">
            <a:avLst/>
          </a:prstGeom>
        </p:spPr>
      </p:pic>
      <p:sp>
        <p:nvSpPr>
          <p:cNvPr id="7" name="TextBox 7">
            <a:extLst>
              <a:ext uri="{FF2B5EF4-FFF2-40B4-BE49-F238E27FC236}">
                <a16:creationId xmlns:a16="http://schemas.microsoft.com/office/drawing/2014/main" id="{88DB725C-98B5-A0E5-7408-3FD7F5BE8AB2}"/>
              </a:ext>
            </a:extLst>
          </p:cNvPr>
          <p:cNvSpPr txBox="1"/>
          <p:nvPr/>
        </p:nvSpPr>
        <p:spPr>
          <a:xfrm>
            <a:off x="1535870" y="2476500"/>
            <a:ext cx="6483263" cy="774443"/>
          </a:xfrm>
          <a:prstGeom prst="rect">
            <a:avLst/>
          </a:prstGeom>
        </p:spPr>
        <p:txBody>
          <a:bodyPr wrap="square" lIns="0" tIns="0" rIns="0" bIns="0" rtlCol="0" anchor="t">
            <a:spAutoFit/>
          </a:bodyPr>
          <a:lstStyle/>
          <a:p>
            <a:pPr>
              <a:lnSpc>
                <a:spcPct val="200000"/>
              </a:lnSpc>
            </a:pPr>
            <a:endParaRPr lang="en-US" sz="3000" dirty="0">
              <a:solidFill>
                <a:srgbClr val="000000"/>
              </a:solidFill>
              <a:latin typeface="Lato" panose="020F0502020204030203" pitchFamily="34" charset="0"/>
            </a:endParaRPr>
          </a:p>
        </p:txBody>
      </p:sp>
      <p:pic>
        <p:nvPicPr>
          <p:cNvPr id="9" name="Picture 8">
            <a:extLst>
              <a:ext uri="{FF2B5EF4-FFF2-40B4-BE49-F238E27FC236}">
                <a16:creationId xmlns:a16="http://schemas.microsoft.com/office/drawing/2014/main" id="{CF9D4B1C-FFCA-8097-0CC9-5F96F1FB0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93040" y="3619500"/>
            <a:ext cx="8877300" cy="8877300"/>
          </a:xfrm>
          <a:prstGeom prst="rect">
            <a:avLst/>
          </a:prstGeom>
        </p:spPr>
      </p:pic>
      <p:sp>
        <p:nvSpPr>
          <p:cNvPr id="5" name="TextBox 4">
            <a:extLst>
              <a:ext uri="{FF2B5EF4-FFF2-40B4-BE49-F238E27FC236}">
                <a16:creationId xmlns:a16="http://schemas.microsoft.com/office/drawing/2014/main" id="{5C1874DD-B6ED-27FA-A642-1A71239DBC42}"/>
              </a:ext>
            </a:extLst>
          </p:cNvPr>
          <p:cNvSpPr txBox="1"/>
          <p:nvPr/>
        </p:nvSpPr>
        <p:spPr>
          <a:xfrm>
            <a:off x="152400" y="1173064"/>
            <a:ext cx="8192729" cy="452431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Submitted By:</a:t>
            </a:r>
          </a:p>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NAKIB AL AL HASAN SABBIR</a:t>
            </a:r>
          </a:p>
          <a:p>
            <a:pPr algn="ctr"/>
            <a:r>
              <a:rPr lang="en-US" sz="3200" dirty="0">
                <a:latin typeface="Times New Roman" panose="02020603050405020304" pitchFamily="18" charset="0"/>
                <a:cs typeface="Times New Roman" panose="02020603050405020304" pitchFamily="18" charset="0"/>
              </a:rPr>
              <a:t>ID: 221-15-4760</a:t>
            </a:r>
          </a:p>
          <a:p>
            <a:pPr algn="ctr"/>
            <a:r>
              <a:rPr lang="en-US" sz="3200" dirty="0">
                <a:latin typeface="Times New Roman" panose="02020603050405020304" pitchFamily="18" charset="0"/>
                <a:cs typeface="Times New Roman" panose="02020603050405020304" pitchFamily="18" charset="0"/>
              </a:rPr>
              <a:t>Section : 61</a:t>
            </a:r>
            <a:r>
              <a:rPr lang="en-US" sz="3200">
                <a:latin typeface="Times New Roman" panose="02020603050405020304" pitchFamily="18" charset="0"/>
                <a:cs typeface="Times New Roman" panose="02020603050405020304" pitchFamily="18" charset="0"/>
              </a:rPr>
              <a:t>_C2</a:t>
            </a: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Fall 2024</a:t>
            </a:r>
          </a:p>
          <a:p>
            <a:pPr algn="ctr"/>
            <a:r>
              <a:rPr lang="en-US" sz="3200" dirty="0">
                <a:solidFill>
                  <a:srgbClr val="000000"/>
                </a:solidFill>
                <a:latin typeface="Times New Roman" panose="02020603050405020304" pitchFamily="18" charset="0"/>
                <a:cs typeface="Times New Roman" panose="02020603050405020304" pitchFamily="18" charset="0"/>
              </a:rPr>
              <a:t>Department Of Computer Science &amp; Engineering</a:t>
            </a:r>
            <a:endParaRPr lang="en-US" sz="3200" dirty="0">
              <a:latin typeface="Times New Roman" panose="02020603050405020304" pitchFamily="18" charset="0"/>
              <a:cs typeface="Times New Roman" panose="02020603050405020304" pitchFamily="18" charset="0"/>
            </a:endParaRPr>
          </a:p>
          <a:p>
            <a:pPr algn="ctr"/>
            <a:endParaRPr lang="en-US"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52847DA-181E-5AF4-E217-A0A323EC66D8}"/>
              </a:ext>
            </a:extLst>
          </p:cNvPr>
          <p:cNvSpPr txBox="1"/>
          <p:nvPr/>
        </p:nvSpPr>
        <p:spPr>
          <a:xfrm>
            <a:off x="9372600" y="6438900"/>
            <a:ext cx="6874906" cy="255454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Submitted To :</a:t>
            </a:r>
          </a:p>
          <a:p>
            <a:pPr algn="ctr"/>
            <a:r>
              <a:rPr lang="en-SG" sz="3200" b="0" i="0" dirty="0">
                <a:solidFill>
                  <a:srgbClr val="000000"/>
                </a:solidFill>
                <a:effectLst/>
                <a:latin typeface="Times New Roman" panose="02020603050405020304" pitchFamily="18" charset="0"/>
                <a:cs typeface="Times New Roman" panose="02020603050405020304" pitchFamily="18" charset="0"/>
              </a:rPr>
              <a:t>Mr. Deawan Rakin Ahamed Remal</a:t>
            </a:r>
            <a:endParaRPr lang="en-US" sz="3200" b="0" i="0" dirty="0">
              <a:solidFill>
                <a:srgbClr val="000000"/>
              </a:solidFill>
              <a:effectLst/>
              <a:latin typeface="Times New Roman" panose="02020603050405020304" pitchFamily="18" charset="0"/>
              <a:cs typeface="Times New Roman" panose="02020603050405020304" pitchFamily="18" charset="0"/>
            </a:endParaRPr>
          </a:p>
          <a:p>
            <a:pPr algn="ctr"/>
            <a:r>
              <a:rPr lang="en-US" sz="3200" dirty="0">
                <a:solidFill>
                  <a:srgbClr val="000000"/>
                </a:solidFill>
                <a:latin typeface="Times New Roman" panose="02020603050405020304" pitchFamily="18" charset="0"/>
                <a:cs typeface="Times New Roman" panose="02020603050405020304" pitchFamily="18" charset="0"/>
              </a:rPr>
              <a:t>Lecturer</a:t>
            </a:r>
          </a:p>
          <a:p>
            <a:pPr algn="ctr"/>
            <a:r>
              <a:rPr lang="en-US" sz="3200" dirty="0">
                <a:solidFill>
                  <a:srgbClr val="000000"/>
                </a:solidFill>
                <a:latin typeface="Times New Roman" panose="02020603050405020304" pitchFamily="18" charset="0"/>
                <a:cs typeface="Times New Roman" panose="02020603050405020304" pitchFamily="18" charset="0"/>
              </a:rPr>
              <a:t>Department Of Computer Science &amp; Engineering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005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562" t="24854" r="10562" b="9718"/>
          <a:stretch>
            <a:fillRect/>
          </a:stretch>
        </p:blipFill>
        <p:spPr>
          <a:xfrm>
            <a:off x="-1" y="0"/>
            <a:ext cx="18288000" cy="10287000"/>
          </a:xfrm>
          <a:prstGeom prst="rect">
            <a:avLst/>
          </a:prstGeom>
        </p:spPr>
      </p:pic>
      <p:grpSp>
        <p:nvGrpSpPr>
          <p:cNvPr id="3" name="Group 3"/>
          <p:cNvGrpSpPr/>
          <p:nvPr/>
        </p:nvGrpSpPr>
        <p:grpSpPr>
          <a:xfrm>
            <a:off x="1959963" y="2625486"/>
            <a:ext cx="14727837" cy="6480413"/>
            <a:chOff x="0" y="0"/>
            <a:chExt cx="7380650" cy="2936730"/>
          </a:xfrm>
        </p:grpSpPr>
        <p:sp>
          <p:nvSpPr>
            <p:cNvPr id="4" name="Freeform 4"/>
            <p:cNvSpPr/>
            <p:nvPr/>
          </p:nvSpPr>
          <p:spPr>
            <a:xfrm>
              <a:off x="0" y="0"/>
              <a:ext cx="7380650" cy="2936730"/>
            </a:xfrm>
            <a:custGeom>
              <a:avLst/>
              <a:gdLst/>
              <a:ahLst/>
              <a:cxnLst/>
              <a:rect l="l" t="t" r="r" b="b"/>
              <a:pathLst>
                <a:path w="7380650" h="293673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p:spPr>
        </p:sp>
      </p:grpSp>
      <p:sp>
        <p:nvSpPr>
          <p:cNvPr id="6" name="TextBox 6"/>
          <p:cNvSpPr txBox="1"/>
          <p:nvPr/>
        </p:nvSpPr>
        <p:spPr>
          <a:xfrm>
            <a:off x="4486999" y="2715300"/>
            <a:ext cx="9314000" cy="1464503"/>
          </a:xfrm>
          <a:prstGeom prst="rect">
            <a:avLst/>
          </a:prstGeom>
        </p:spPr>
        <p:txBody>
          <a:bodyPr lIns="0" tIns="0" rIns="0" bIns="0" rtlCol="0" anchor="t">
            <a:spAutoFit/>
          </a:bodyPr>
          <a:lstStyle/>
          <a:p>
            <a:pPr algn="ctr">
              <a:lnSpc>
                <a:spcPts val="12480"/>
              </a:lnSpc>
            </a:pPr>
            <a:r>
              <a:rPr lang="en-US" sz="9600" dirty="0">
                <a:solidFill>
                  <a:srgbClr val="000000"/>
                </a:solidFill>
                <a:latin typeface="Lato Bold"/>
              </a:rPr>
              <a:t>Objective</a:t>
            </a:r>
          </a:p>
        </p:txBody>
      </p:sp>
      <p:pic>
        <p:nvPicPr>
          <p:cNvPr id="9" name="Picture 8">
            <a:extLst>
              <a:ext uri="{FF2B5EF4-FFF2-40B4-BE49-F238E27FC236}">
                <a16:creationId xmlns:a16="http://schemas.microsoft.com/office/drawing/2014/main" id="{CDDFFC88-2EAD-9449-CB03-CA5CC8E2A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4716423"/>
            <a:ext cx="6571149" cy="6571149"/>
          </a:xfrm>
          <a:prstGeom prst="rect">
            <a:avLst/>
          </a:prstGeom>
        </p:spPr>
      </p:pic>
      <p:sp>
        <p:nvSpPr>
          <p:cNvPr id="5" name="Rectangle 1">
            <a:extLst>
              <a:ext uri="{FF2B5EF4-FFF2-40B4-BE49-F238E27FC236}">
                <a16:creationId xmlns:a16="http://schemas.microsoft.com/office/drawing/2014/main" id="{FC121DF9-CCE0-B159-1CAB-17FE9F12F5DB}"/>
              </a:ext>
            </a:extLst>
          </p:cNvPr>
          <p:cNvSpPr>
            <a:spLocks noChangeArrowheads="1"/>
          </p:cNvSpPr>
          <p:nvPr/>
        </p:nvSpPr>
        <p:spPr bwMode="auto">
          <a:xfrm rot="10800000" flipV="1">
            <a:off x="5100652" y="4002579"/>
            <a:ext cx="977190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secure user registration and login to manage financial data.</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an intuitive interface for tracking income, expenses, and remaining balance.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users to add, update, and delete transaction records easily.</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Categorize transactions as income or expenses for better organization.</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a detailed transaction summary with type, date, name, and amount.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Warn users when expenses exceed their income to promote financial control.</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multiple users without data conflicts using local storage.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accessibility by deploying the application on a web-based platform.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391448">
            <a:off x="-1667042" y="-19231"/>
            <a:ext cx="13678828" cy="10130882"/>
          </a:xfrm>
          <a:prstGeom prst="rect">
            <a:avLst/>
          </a:prstGeom>
        </p:spPr>
      </p:pic>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230687"/>
            <a:ext cx="6879014" cy="1903470"/>
          </a:xfrm>
          <a:prstGeom prst="rect">
            <a:avLst/>
          </a:prstGeom>
        </p:spPr>
        <p:txBody>
          <a:bodyPr lIns="0" tIns="0" rIns="0" bIns="0" rtlCol="0" anchor="t">
            <a:spAutoFit/>
          </a:bodyPr>
          <a:lstStyle/>
          <a:p>
            <a:pPr marL="0" lvl="0" indent="0" algn="ctr">
              <a:lnSpc>
                <a:spcPts val="7840"/>
              </a:lnSpc>
            </a:pPr>
            <a:r>
              <a:rPr lang="en-US" sz="5600" dirty="0">
                <a:solidFill>
                  <a:srgbClr val="000000"/>
                </a:solidFill>
                <a:latin typeface="Lato Bold"/>
              </a:rPr>
              <a:t>Project</a:t>
            </a:r>
          </a:p>
          <a:p>
            <a:pPr marL="0" lvl="0" indent="0" algn="ctr">
              <a:lnSpc>
                <a:spcPts val="7840"/>
              </a:lnSpc>
            </a:pPr>
            <a:r>
              <a:rPr lang="en-US" sz="5600" dirty="0">
                <a:solidFill>
                  <a:srgbClr val="000000"/>
                </a:solidFill>
                <a:latin typeface="Lato Bold"/>
              </a:rPr>
              <a:t>Scope</a:t>
            </a:r>
          </a:p>
        </p:txBody>
      </p:sp>
      <p:pic>
        <p:nvPicPr>
          <p:cNvPr id="28" name="Picture 27">
            <a:extLst>
              <a:ext uri="{FF2B5EF4-FFF2-40B4-BE49-F238E27FC236}">
                <a16:creationId xmlns:a16="http://schemas.microsoft.com/office/drawing/2014/main" id="{F1A48140-145E-3D94-0966-7F7FE7AF5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858" y="5600700"/>
            <a:ext cx="6008360" cy="6008360"/>
          </a:xfrm>
          <a:prstGeom prst="rect">
            <a:avLst/>
          </a:prstGeom>
        </p:spPr>
      </p:pic>
      <p:sp>
        <p:nvSpPr>
          <p:cNvPr id="7" name="Rectangle 1">
            <a:extLst>
              <a:ext uri="{FF2B5EF4-FFF2-40B4-BE49-F238E27FC236}">
                <a16:creationId xmlns:a16="http://schemas.microsoft.com/office/drawing/2014/main" id="{78B82F24-A159-86D2-A7B2-80BA76C41E11}"/>
              </a:ext>
            </a:extLst>
          </p:cNvPr>
          <p:cNvSpPr>
            <a:spLocks noChangeArrowheads="1"/>
          </p:cNvSpPr>
          <p:nvPr/>
        </p:nvSpPr>
        <p:spPr bwMode="auto">
          <a:xfrm rot="10800000" flipV="1">
            <a:off x="9574006" y="2296568"/>
            <a:ext cx="8028193"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Simplifies personal financial management with an intuitive interface.</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Supports secure multi-user functionality with separate data handling.</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real-time tracking of income, expenses, and balances.</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Offers features to add, edit, and delete financial transactions.</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Alerts users when expenses exceed income for better financial control.</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Generates a detailed transaction summary for analysis.</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Web-based deployment ensures easy accessibility across devices.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67665">
            <a:off x="2926518" y="-7974643"/>
            <a:ext cx="18954352" cy="13469436"/>
          </a:xfrm>
          <a:prstGeom prst="rect">
            <a:avLst/>
          </a:prstGeom>
        </p:spPr>
      </p:pic>
      <p:sp>
        <p:nvSpPr>
          <p:cNvPr id="6" name="TextBox 6"/>
          <p:cNvSpPr txBox="1"/>
          <p:nvPr/>
        </p:nvSpPr>
        <p:spPr>
          <a:xfrm>
            <a:off x="1535870" y="1000125"/>
            <a:ext cx="3712832" cy="1095375"/>
          </a:xfrm>
          <a:prstGeom prst="rect">
            <a:avLst/>
          </a:prstGeom>
        </p:spPr>
        <p:txBody>
          <a:bodyPr wrap="square" lIns="0" tIns="0" rIns="0" bIns="0" rtlCol="0" anchor="t">
            <a:spAutoFit/>
          </a:bodyPr>
          <a:lstStyle/>
          <a:p>
            <a:pPr algn="ctr">
              <a:lnSpc>
                <a:spcPts val="8640"/>
              </a:lnSpc>
            </a:pPr>
            <a:r>
              <a:rPr lang="en-US" sz="7200" dirty="0">
                <a:solidFill>
                  <a:srgbClr val="000000"/>
                </a:solidFill>
                <a:latin typeface="Lato Bold"/>
              </a:rPr>
              <a:t>Features</a:t>
            </a:r>
          </a:p>
        </p:txBody>
      </p:sp>
      <p:sp>
        <p:nvSpPr>
          <p:cNvPr id="7" name="TextBox 7"/>
          <p:cNvSpPr txBox="1"/>
          <p:nvPr/>
        </p:nvSpPr>
        <p:spPr>
          <a:xfrm>
            <a:off x="1535870" y="2476500"/>
            <a:ext cx="6483263" cy="774443"/>
          </a:xfrm>
          <a:prstGeom prst="rect">
            <a:avLst/>
          </a:prstGeom>
        </p:spPr>
        <p:txBody>
          <a:bodyPr wrap="square" lIns="0" tIns="0" rIns="0" bIns="0" rtlCol="0" anchor="t">
            <a:spAutoFit/>
          </a:bodyPr>
          <a:lstStyle/>
          <a:p>
            <a:pPr>
              <a:lnSpc>
                <a:spcPct val="200000"/>
              </a:lnSpc>
            </a:pPr>
            <a:endParaRPr lang="en-US" sz="3000" dirty="0">
              <a:solidFill>
                <a:srgbClr val="000000"/>
              </a:solidFill>
              <a:latin typeface="Lato" panose="020F0502020204030203" pitchFamily="34" charset="0"/>
            </a:endParaRPr>
          </a:p>
        </p:txBody>
      </p:sp>
      <p:pic>
        <p:nvPicPr>
          <p:cNvPr id="9" name="Picture 8">
            <a:extLst>
              <a:ext uri="{FF2B5EF4-FFF2-40B4-BE49-F238E27FC236}">
                <a16:creationId xmlns:a16="http://schemas.microsoft.com/office/drawing/2014/main" id="{F67DB789-83CB-4148-0416-6FB9BAEE0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268869" y="2781300"/>
            <a:ext cx="8877300" cy="8877300"/>
          </a:xfrm>
          <a:prstGeom prst="rect">
            <a:avLst/>
          </a:prstGeom>
        </p:spPr>
      </p:pic>
      <p:sp>
        <p:nvSpPr>
          <p:cNvPr id="3" name="Rectangle 1">
            <a:extLst>
              <a:ext uri="{FF2B5EF4-FFF2-40B4-BE49-F238E27FC236}">
                <a16:creationId xmlns:a16="http://schemas.microsoft.com/office/drawing/2014/main" id="{16581C45-8133-FEC8-FA53-DCEE66AC9236}"/>
              </a:ext>
            </a:extLst>
          </p:cNvPr>
          <p:cNvSpPr>
            <a:spLocks noChangeArrowheads="1"/>
          </p:cNvSpPr>
          <p:nvPr/>
        </p:nvSpPr>
        <p:spPr bwMode="auto">
          <a:xfrm rot="10800000" flipV="1">
            <a:off x="2344036" y="4457700"/>
            <a:ext cx="58093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Registration and Login</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Transaction Management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Balance Tracking</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Expense Alerts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Detailed Summary</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Multi-User Support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Local Storage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Web-Based Deployment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grpSp>
        <p:nvGrpSpPr>
          <p:cNvPr id="2" name="Group 2"/>
          <p:cNvGrpSpPr/>
          <p:nvPr/>
        </p:nvGrpSpPr>
        <p:grpSpPr>
          <a:xfrm>
            <a:off x="634432" y="2285002"/>
            <a:ext cx="7261733" cy="5716996"/>
            <a:chOff x="0" y="0"/>
            <a:chExt cx="3730237" cy="2936730"/>
          </a:xfrm>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rot="-86879">
            <a:off x="-959666" y="4266785"/>
            <a:ext cx="9149632" cy="2493275"/>
          </a:xfrm>
          <a:prstGeom prst="rect">
            <a:avLst/>
          </a:prstGeom>
        </p:spPr>
      </p:pic>
      <p:sp>
        <p:nvSpPr>
          <p:cNvPr id="5" name="TextBox 5"/>
          <p:cNvSpPr txBox="1"/>
          <p:nvPr/>
        </p:nvSpPr>
        <p:spPr>
          <a:xfrm>
            <a:off x="886781" y="3788900"/>
            <a:ext cx="6757033" cy="2332673"/>
          </a:xfrm>
          <a:prstGeom prst="rect">
            <a:avLst/>
          </a:prstGeom>
        </p:spPr>
        <p:txBody>
          <a:bodyPr lIns="0" tIns="0" rIns="0" bIns="0" rtlCol="0" anchor="t">
            <a:spAutoFit/>
          </a:bodyPr>
          <a:lstStyle/>
          <a:p>
            <a:pPr algn="ctr">
              <a:lnSpc>
                <a:spcPts val="9360"/>
              </a:lnSpc>
            </a:pPr>
            <a:r>
              <a:rPr lang="en-US" sz="7200" dirty="0">
                <a:solidFill>
                  <a:srgbClr val="000000"/>
                </a:solidFill>
                <a:latin typeface="Lato Bold"/>
              </a:rPr>
              <a:t>System</a:t>
            </a:r>
          </a:p>
          <a:p>
            <a:pPr marL="0" lvl="0" indent="0" algn="ctr">
              <a:lnSpc>
                <a:spcPts val="9360"/>
              </a:lnSpc>
            </a:pPr>
            <a:r>
              <a:rPr lang="en-US" sz="7200" dirty="0">
                <a:solidFill>
                  <a:srgbClr val="000000"/>
                </a:solidFill>
                <a:latin typeface="Lato Bold"/>
              </a:rPr>
              <a:t>Design</a:t>
            </a:r>
          </a:p>
        </p:txBody>
      </p:sp>
      <p:pic>
        <p:nvPicPr>
          <p:cNvPr id="24" name="Picture 23">
            <a:extLst>
              <a:ext uri="{FF2B5EF4-FFF2-40B4-BE49-F238E27FC236}">
                <a16:creationId xmlns:a16="http://schemas.microsoft.com/office/drawing/2014/main" id="{B493AD0D-0F50-F1AB-7E98-CF92F339D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4762500"/>
            <a:ext cx="6843742" cy="6843742"/>
          </a:xfrm>
          <a:prstGeom prst="rect">
            <a:avLst/>
          </a:prstGeom>
        </p:spPr>
      </p:pic>
      <p:pic>
        <p:nvPicPr>
          <p:cNvPr id="6" name="Picture 5">
            <a:extLst>
              <a:ext uri="{FF2B5EF4-FFF2-40B4-BE49-F238E27FC236}">
                <a16:creationId xmlns:a16="http://schemas.microsoft.com/office/drawing/2014/main" id="{694495ED-DDC1-60F7-1D38-9D070C5936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9680" y="3390900"/>
            <a:ext cx="9443516" cy="49593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grpSp>
        <p:nvGrpSpPr>
          <p:cNvPr id="2" name="Group 2"/>
          <p:cNvGrpSpPr/>
          <p:nvPr/>
        </p:nvGrpSpPr>
        <p:grpSpPr>
          <a:xfrm>
            <a:off x="3268195" y="1848027"/>
            <a:ext cx="11751610" cy="6263214"/>
            <a:chOff x="0" y="0"/>
            <a:chExt cx="6036616" cy="3217314"/>
          </a:xfrm>
        </p:grpSpPr>
        <p:sp>
          <p:nvSpPr>
            <p:cNvPr id="3" name="Freeform 3"/>
            <p:cNvSpPr/>
            <p:nvPr/>
          </p:nvSpPr>
          <p:spPr>
            <a:xfrm>
              <a:off x="0" y="0"/>
              <a:ext cx="6036616" cy="3217314"/>
            </a:xfrm>
            <a:custGeom>
              <a:avLst/>
              <a:gdLst/>
              <a:ahLst/>
              <a:cxnLst/>
              <a:rect l="l" t="t" r="r" b="b"/>
              <a:pathLst>
                <a:path w="6036616" h="3217314">
                  <a:moveTo>
                    <a:pt x="0" y="0"/>
                  </a:moveTo>
                  <a:lnTo>
                    <a:pt x="0" y="3217314"/>
                  </a:lnTo>
                  <a:lnTo>
                    <a:pt x="6036616" y="3217314"/>
                  </a:lnTo>
                  <a:lnTo>
                    <a:pt x="6036616" y="0"/>
                  </a:lnTo>
                  <a:lnTo>
                    <a:pt x="0" y="0"/>
                  </a:lnTo>
                  <a:close/>
                  <a:moveTo>
                    <a:pt x="5975655" y="3156354"/>
                  </a:moveTo>
                  <a:lnTo>
                    <a:pt x="59690" y="3156354"/>
                  </a:lnTo>
                  <a:lnTo>
                    <a:pt x="59690" y="59690"/>
                  </a:lnTo>
                  <a:lnTo>
                    <a:pt x="5975655" y="59690"/>
                  </a:lnTo>
                  <a:lnTo>
                    <a:pt x="5975655" y="3156354"/>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rot="-432423">
            <a:off x="3358160" y="568315"/>
            <a:ext cx="11019023" cy="8160964"/>
          </a:xfrm>
          <a:prstGeom prst="rect">
            <a:avLst/>
          </a:prstGeom>
        </p:spPr>
      </p:pic>
      <p:sp>
        <p:nvSpPr>
          <p:cNvPr id="6" name="TextBox 6"/>
          <p:cNvSpPr txBox="1"/>
          <p:nvPr/>
        </p:nvSpPr>
        <p:spPr>
          <a:xfrm>
            <a:off x="4307231" y="2190668"/>
            <a:ext cx="9633782" cy="2205732"/>
          </a:xfrm>
          <a:prstGeom prst="rect">
            <a:avLst/>
          </a:prstGeom>
        </p:spPr>
        <p:txBody>
          <a:bodyPr lIns="0" tIns="0" rIns="0" bIns="0" rtlCol="0" anchor="t">
            <a:spAutoFit/>
          </a:bodyPr>
          <a:lstStyle/>
          <a:p>
            <a:pPr algn="ctr">
              <a:lnSpc>
                <a:spcPts val="8640"/>
              </a:lnSpc>
            </a:pPr>
            <a:r>
              <a:rPr lang="en-US" sz="7200" dirty="0">
                <a:solidFill>
                  <a:srgbClr val="000000"/>
                </a:solidFill>
                <a:latin typeface="Lato Bold"/>
              </a:rPr>
              <a:t>Technology</a:t>
            </a:r>
          </a:p>
          <a:p>
            <a:pPr marL="0" lvl="0" indent="0" algn="ctr">
              <a:lnSpc>
                <a:spcPts val="8640"/>
              </a:lnSpc>
            </a:pPr>
            <a:r>
              <a:rPr lang="en-US" sz="7200" dirty="0">
                <a:solidFill>
                  <a:srgbClr val="000000"/>
                </a:solidFill>
                <a:latin typeface="Lato Bold"/>
              </a:rPr>
              <a:t>Stack</a:t>
            </a:r>
          </a:p>
        </p:txBody>
      </p:sp>
      <p:pic>
        <p:nvPicPr>
          <p:cNvPr id="9" name="Picture 8">
            <a:extLst>
              <a:ext uri="{FF2B5EF4-FFF2-40B4-BE49-F238E27FC236}">
                <a16:creationId xmlns:a16="http://schemas.microsoft.com/office/drawing/2014/main" id="{FA81F4B4-258A-2533-8B16-61D25AE886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756" y="3771900"/>
            <a:ext cx="7722367" cy="7722367"/>
          </a:xfrm>
          <a:prstGeom prst="rect">
            <a:avLst/>
          </a:prstGeom>
        </p:spPr>
      </p:pic>
      <p:sp>
        <p:nvSpPr>
          <p:cNvPr id="7" name="Rectangle 1">
            <a:extLst>
              <a:ext uri="{FF2B5EF4-FFF2-40B4-BE49-F238E27FC236}">
                <a16:creationId xmlns:a16="http://schemas.microsoft.com/office/drawing/2014/main" id="{609A272B-7B7E-D7CE-7EA8-4B3CD6E849FA}"/>
              </a:ext>
            </a:extLst>
          </p:cNvPr>
          <p:cNvSpPr>
            <a:spLocks noChangeArrowheads="1"/>
          </p:cNvSpPr>
          <p:nvPr/>
        </p:nvSpPr>
        <p:spPr bwMode="auto">
          <a:xfrm rot="10800000" flipV="1">
            <a:off x="6629400" y="5143500"/>
            <a:ext cx="7086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CSS, JavaScript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Storage: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Local Storage (Browser-Based)</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Netlify </a:t>
            </a:r>
          </a:p>
        </p:txBody>
      </p:sp>
      <p:pic>
        <p:nvPicPr>
          <p:cNvPr id="10" name="Picture 9">
            <a:extLst>
              <a:ext uri="{FF2B5EF4-FFF2-40B4-BE49-F238E27FC236}">
                <a16:creationId xmlns:a16="http://schemas.microsoft.com/office/drawing/2014/main" id="{CA5199EB-358F-B333-7517-647FB496F13E}"/>
              </a:ext>
            </a:extLst>
          </p:cNvPr>
          <p:cNvPicPr>
            <a:picLocks noChangeAspect="1"/>
          </p:cNvPicPr>
          <p:nvPr/>
        </p:nvPicPr>
        <p:blipFill>
          <a:blip r:embed="rId4"/>
          <a:stretch>
            <a:fillRect/>
          </a:stretch>
        </p:blipFill>
        <p:spPr>
          <a:xfrm>
            <a:off x="13512022" y="117976"/>
            <a:ext cx="4628649" cy="30444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grpSp>
        <p:nvGrpSpPr>
          <p:cNvPr id="2" name="Group 2"/>
          <p:cNvGrpSpPr/>
          <p:nvPr/>
        </p:nvGrpSpPr>
        <p:grpSpPr>
          <a:xfrm>
            <a:off x="1384344" y="2285002"/>
            <a:ext cx="7261733" cy="5716996"/>
            <a:chOff x="0" y="0"/>
            <a:chExt cx="3730237" cy="2936730"/>
          </a:xfrm>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828800" y="-14288"/>
            <a:ext cx="20413477" cy="8522627"/>
          </a:xfrm>
          <a:prstGeom prst="rect">
            <a:avLst/>
          </a:prstGeom>
        </p:spPr>
      </p:pic>
      <p:sp>
        <p:nvSpPr>
          <p:cNvPr id="5" name="TextBox 5"/>
          <p:cNvSpPr txBox="1"/>
          <p:nvPr/>
        </p:nvSpPr>
        <p:spPr>
          <a:xfrm>
            <a:off x="1914613" y="4048125"/>
            <a:ext cx="6201195" cy="2205732"/>
          </a:xfrm>
          <a:prstGeom prst="rect">
            <a:avLst/>
          </a:prstGeom>
        </p:spPr>
        <p:txBody>
          <a:bodyPr lIns="0" tIns="0" rIns="0" bIns="0" rtlCol="0" anchor="t">
            <a:spAutoFit/>
          </a:bodyPr>
          <a:lstStyle/>
          <a:p>
            <a:pPr algn="ctr">
              <a:lnSpc>
                <a:spcPts val="8640"/>
              </a:lnSpc>
            </a:pPr>
            <a:r>
              <a:rPr lang="en-US" sz="7200" dirty="0">
                <a:solidFill>
                  <a:srgbClr val="000000"/>
                </a:solidFill>
                <a:latin typeface="Lato Bold"/>
              </a:rPr>
              <a:t>Development</a:t>
            </a:r>
          </a:p>
          <a:p>
            <a:pPr algn="ctr">
              <a:lnSpc>
                <a:spcPts val="8640"/>
              </a:lnSpc>
            </a:pPr>
            <a:r>
              <a:rPr lang="en-US" sz="7200" dirty="0">
                <a:solidFill>
                  <a:srgbClr val="000000"/>
                </a:solidFill>
                <a:latin typeface="Lato Bold"/>
              </a:rPr>
              <a:t>Phases</a:t>
            </a:r>
          </a:p>
        </p:txBody>
      </p:sp>
      <p:pic>
        <p:nvPicPr>
          <p:cNvPr id="8" name="Picture 7">
            <a:extLst>
              <a:ext uri="{FF2B5EF4-FFF2-40B4-BE49-F238E27FC236}">
                <a16:creationId xmlns:a16="http://schemas.microsoft.com/office/drawing/2014/main" id="{C6050835-3985-FF96-A50F-8D20C8644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035032"/>
            <a:ext cx="4772597" cy="4772597"/>
          </a:xfrm>
          <a:prstGeom prst="rect">
            <a:avLst/>
          </a:prstGeom>
        </p:spPr>
      </p:pic>
      <p:sp>
        <p:nvSpPr>
          <p:cNvPr id="7" name="Rectangle 1">
            <a:extLst>
              <a:ext uri="{FF2B5EF4-FFF2-40B4-BE49-F238E27FC236}">
                <a16:creationId xmlns:a16="http://schemas.microsoft.com/office/drawing/2014/main" id="{C616F3C5-B766-9B2D-FBBF-45037215507F}"/>
              </a:ext>
            </a:extLst>
          </p:cNvPr>
          <p:cNvSpPr>
            <a:spLocks noChangeArrowheads="1"/>
          </p:cNvSpPr>
          <p:nvPr/>
        </p:nvSpPr>
        <p:spPr bwMode="auto">
          <a:xfrm rot="10800000" flipV="1">
            <a:off x="9372600" y="6503670"/>
            <a:ext cx="80974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3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Rectangle 1">
            <a:extLst>
              <a:ext uri="{FF2B5EF4-FFF2-40B4-BE49-F238E27FC236}">
                <a16:creationId xmlns:a16="http://schemas.microsoft.com/office/drawing/2014/main" id="{6387F4F8-203E-16BC-9D3F-665F7E3790A6}"/>
              </a:ext>
            </a:extLst>
          </p:cNvPr>
          <p:cNvSpPr>
            <a:spLocks noChangeArrowheads="1"/>
          </p:cNvSpPr>
          <p:nvPr/>
        </p:nvSpPr>
        <p:spPr bwMode="auto">
          <a:xfrm flipV="1">
            <a:off x="12964477" y="8875296"/>
            <a:ext cx="42567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66E8517-B522-6FED-53DD-9C06DD1F26DD}"/>
              </a:ext>
            </a:extLst>
          </p:cNvPr>
          <p:cNvSpPr>
            <a:spLocks noChangeArrowheads="1"/>
          </p:cNvSpPr>
          <p:nvPr/>
        </p:nvSpPr>
        <p:spPr bwMode="auto">
          <a:xfrm rot="10800000" flipV="1">
            <a:off x="8990288" y="4058335"/>
            <a:ext cx="886205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Requirement Analysis: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Defined project needs and goals.</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Developed the UI and planned the system architecture.</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Built features using HTML, CSS, JavaScript, and integrated local storage.</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Ensured functionality and fixed issues.</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Deployment:</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Deployed the project on Netlify.</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Feedback and Optimization: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Gathered feedback and refined the project.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849622">
            <a:off x="-3140742" y="-4148774"/>
            <a:ext cx="17695673" cy="9445066"/>
          </a:xfrm>
          <a:prstGeom prst="rect">
            <a:avLst/>
          </a:prstGeom>
        </p:spPr>
      </p:pic>
      <p:sp>
        <p:nvSpPr>
          <p:cNvPr id="3" name="TextBox 3"/>
          <p:cNvSpPr txBox="1"/>
          <p:nvPr/>
        </p:nvSpPr>
        <p:spPr>
          <a:xfrm>
            <a:off x="1028700" y="1297144"/>
            <a:ext cx="10950140" cy="1095375"/>
          </a:xfrm>
          <a:prstGeom prst="rect">
            <a:avLst/>
          </a:prstGeom>
        </p:spPr>
        <p:txBody>
          <a:bodyPr lIns="0" tIns="0" rIns="0" bIns="0" rtlCol="0" anchor="t">
            <a:spAutoFit/>
          </a:bodyPr>
          <a:lstStyle/>
          <a:p>
            <a:pPr>
              <a:lnSpc>
                <a:spcPts val="8640"/>
              </a:lnSpc>
            </a:pPr>
            <a:r>
              <a:rPr lang="en-US" sz="7200" dirty="0">
                <a:solidFill>
                  <a:srgbClr val="000000"/>
                </a:solidFill>
                <a:latin typeface="Lato Bold"/>
              </a:rPr>
              <a:t>Challenges and Solutions</a:t>
            </a:r>
          </a:p>
        </p:txBody>
      </p:sp>
      <p:pic>
        <p:nvPicPr>
          <p:cNvPr id="12" name="Picture 11">
            <a:extLst>
              <a:ext uri="{FF2B5EF4-FFF2-40B4-BE49-F238E27FC236}">
                <a16:creationId xmlns:a16="http://schemas.microsoft.com/office/drawing/2014/main" id="{4B188D2F-79AD-F43C-03A2-F593F10CAA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3390900"/>
            <a:ext cx="7505700" cy="7505700"/>
          </a:xfrm>
          <a:prstGeom prst="rect">
            <a:avLst/>
          </a:prstGeom>
        </p:spPr>
      </p:pic>
      <p:sp>
        <p:nvSpPr>
          <p:cNvPr id="5" name="Rectangle 2">
            <a:extLst>
              <a:ext uri="{FF2B5EF4-FFF2-40B4-BE49-F238E27FC236}">
                <a16:creationId xmlns:a16="http://schemas.microsoft.com/office/drawing/2014/main" id="{5E34265C-E265-7AE4-8854-DA3C9944E2AC}"/>
              </a:ext>
            </a:extLst>
          </p:cNvPr>
          <p:cNvSpPr>
            <a:spLocks noChangeArrowheads="1"/>
          </p:cNvSpPr>
          <p:nvPr/>
        </p:nvSpPr>
        <p:spPr bwMode="auto">
          <a:xfrm rot="10800000" flipV="1">
            <a:off x="2133600" y="4675120"/>
            <a:ext cx="89916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Security:</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Implemented password hashing and encryption.</a:t>
            </a: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Data Management:</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unique identifiers for user data.</a:t>
            </a: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UI Complexity:</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Simplified the user interface design.</a:t>
            </a: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Validation:</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Added client-side validations and error handling.</a:t>
            </a: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Scalability:</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Built a scalable architecture.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484</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vt:lpstr>
      <vt:lpstr>Times New Roman</vt:lpstr>
      <vt:lpstr>Lato</vt:lpstr>
      <vt:lpstr>Lato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Brush Strokes Presentation Template</dc:title>
  <dc:creator>Hamim</dc:creator>
  <cp:lastModifiedBy>Nakib Al Hasan Sabbir</cp:lastModifiedBy>
  <cp:revision>22</cp:revision>
  <dcterms:created xsi:type="dcterms:W3CDTF">2006-08-16T00:00:00Z</dcterms:created>
  <dcterms:modified xsi:type="dcterms:W3CDTF">2024-12-09T19:02:03Z</dcterms:modified>
  <dc:identifier>DAFkLOA7aZI</dc:identifier>
</cp:coreProperties>
</file>